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3"/>
  </p:notesMasterIdLst>
  <p:sldIdLst>
    <p:sldId id="256" r:id="rId2"/>
    <p:sldId id="257" r:id="rId3"/>
    <p:sldId id="258" r:id="rId4"/>
    <p:sldId id="259" r:id="rId5"/>
    <p:sldId id="260" r:id="rId6"/>
    <p:sldId id="264" r:id="rId7"/>
    <p:sldId id="261" r:id="rId8"/>
    <p:sldId id="263" r:id="rId9"/>
    <p:sldId id="262" r:id="rId10"/>
    <p:sldId id="275" r:id="rId11"/>
    <p:sldId id="265" r:id="rId12"/>
    <p:sldId id="276" r:id="rId13"/>
    <p:sldId id="266" r:id="rId14"/>
    <p:sldId id="268" r:id="rId15"/>
    <p:sldId id="269" r:id="rId16"/>
    <p:sldId id="270" r:id="rId17"/>
    <p:sldId id="271" r:id="rId18"/>
    <p:sldId id="272" r:id="rId19"/>
    <p:sldId id="273" r:id="rId20"/>
    <p:sldId id="274" r:id="rId21"/>
    <p:sldId id="27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DBDAED-0BD2-48CA-AAA0-411F282A96BF}" type="datetimeFigureOut">
              <a:rPr lang="en-US" smtClean="0"/>
              <a:t>4/27/2016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EACBDA-9848-4433-8295-7E8AE336B379}" type="slidenum">
              <a:rPr lang="en-US" smtClean="0"/>
              <a:t>‹#›</a:t>
            </a:fld>
            <a:endParaRPr lang="en-US"/>
          </a:p>
        </p:txBody>
      </p:sp>
    </p:spTree>
    <p:extLst>
      <p:ext uri="{BB962C8B-B14F-4D97-AF65-F5344CB8AC3E}">
        <p14:creationId xmlns:p14="http://schemas.microsoft.com/office/powerpoint/2010/main" val="26762513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026"/>
          <p:cNvSpPr>
            <a:spLocks noGrp="1" noRot="1" noChangeAspect="1" noChangeArrowheads="1" noTextEdit="1"/>
          </p:cNvSpPr>
          <p:nvPr>
            <p:ph type="sldImg"/>
          </p:nvPr>
        </p:nvSpPr>
        <p:spPr>
          <a:ln/>
        </p:spPr>
      </p:sp>
      <p:sp>
        <p:nvSpPr>
          <p:cNvPr id="37891"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Times New Roman" pitchFamily="18" charset="0"/>
              </a:rPr>
              <a:t>See reporting document</a:t>
            </a:r>
          </a:p>
          <a:p>
            <a:r>
              <a:rPr lang="en-US" altLang="en-US" smtClean="0">
                <a:latin typeface="Times New Roman" pitchFamily="18" charset="0"/>
              </a:rPr>
              <a:t>Note that each of these methods has advantages and disadvantages.  Manual reporting may slow down the process.  Fax and mail are easiest for SSA and beneficiary.</a:t>
            </a:r>
          </a:p>
        </p:txBody>
      </p:sp>
    </p:spTree>
    <p:extLst>
      <p:ext uri="{BB962C8B-B14F-4D97-AF65-F5344CB8AC3E}">
        <p14:creationId xmlns:p14="http://schemas.microsoft.com/office/powerpoint/2010/main" val="8911964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1026"/>
          <p:cNvSpPr>
            <a:spLocks noGrp="1" noRot="1" noChangeAspect="1" noChangeArrowheads="1" noTextEdit="1"/>
          </p:cNvSpPr>
          <p:nvPr>
            <p:ph type="sldImg"/>
          </p:nvPr>
        </p:nvSpPr>
        <p:spPr>
          <a:ln/>
        </p:spPr>
      </p:sp>
      <p:sp>
        <p:nvSpPr>
          <p:cNvPr id="38915"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Times New Roman" pitchFamily="18" charset="0"/>
              </a:rPr>
              <a:t>Stress these limitations.  If the CWIC does his or her job recognizing and teaching about work incentives, many clients will be excluded from using this system</a:t>
            </a:r>
          </a:p>
        </p:txBody>
      </p:sp>
    </p:spTree>
    <p:extLst>
      <p:ext uri="{BB962C8B-B14F-4D97-AF65-F5344CB8AC3E}">
        <p14:creationId xmlns:p14="http://schemas.microsoft.com/office/powerpoint/2010/main" val="1657721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026"/>
          <p:cNvSpPr>
            <a:spLocks noGrp="1" noRot="1" noChangeAspect="1" noChangeArrowheads="1" noTextEdit="1"/>
          </p:cNvSpPr>
          <p:nvPr>
            <p:ph type="sldImg"/>
          </p:nvPr>
        </p:nvSpPr>
        <p:spPr>
          <a:ln/>
        </p:spPr>
      </p:sp>
      <p:sp>
        <p:nvSpPr>
          <p:cNvPr id="39939"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dirty="0" smtClean="0">
                <a:latin typeface="Times New Roman" pitchFamily="18" charset="0"/>
              </a:rPr>
              <a:t>To wrap-up point out the reporting forms and tip sheets.  Reinforce the importance of beneficiaries keeping records, and the importance of talking with the local SSA office to see what will work best.  Point out the reporting forms on VCU website and as part of the training packet.  Describe them as tools, not requirements.  Also stress that assisting with timely and accurate wage reporting is the best way to help beneficiaries profit from work—without surprises to bite them later.</a:t>
            </a:r>
            <a:endParaRPr lang="en-US" altLang="en-US" dirty="0" smtClean="0">
              <a:latin typeface="Times New Roman" pitchFamily="18" charset="0"/>
            </a:endParaRPr>
          </a:p>
        </p:txBody>
      </p:sp>
    </p:spTree>
    <p:extLst>
      <p:ext uri="{BB962C8B-B14F-4D97-AF65-F5344CB8AC3E}">
        <p14:creationId xmlns:p14="http://schemas.microsoft.com/office/powerpoint/2010/main" val="3709153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D1728955-54A2-45D6-8D74-750E475EDEAC}" type="datetimeFigureOut">
              <a:rPr lang="en-US" smtClean="0"/>
              <a:t>4/27/2016</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0710A241-ACCA-436B-9F2A-C4D00625037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1728955-54A2-45D6-8D74-750E475EDEAC}" type="datetimeFigureOut">
              <a:rPr lang="en-US" smtClean="0"/>
              <a:t>4/27/2016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10A241-ACCA-436B-9F2A-C4D00625037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1728955-54A2-45D6-8D74-750E475EDEAC}" type="datetimeFigureOut">
              <a:rPr lang="en-US" smtClean="0"/>
              <a:t>4/27/2016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10A241-ACCA-436B-9F2A-C4D00625037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D1728955-54A2-45D6-8D74-750E475EDEAC}" type="datetimeFigureOut">
              <a:rPr lang="en-US" smtClean="0"/>
              <a:t>4/27/2016</a:t>
            </a:fld>
            <a:endParaRPr lang="en-US"/>
          </a:p>
        </p:txBody>
      </p:sp>
      <p:sp>
        <p:nvSpPr>
          <p:cNvPr id="9" name="Slide Number Placeholder 8"/>
          <p:cNvSpPr>
            <a:spLocks noGrp="1"/>
          </p:cNvSpPr>
          <p:nvPr>
            <p:ph type="sldNum" sz="quarter" idx="15"/>
          </p:nvPr>
        </p:nvSpPr>
        <p:spPr/>
        <p:txBody>
          <a:bodyPr rtlCol="0"/>
          <a:lstStyle/>
          <a:p>
            <a:fld id="{0710A241-ACCA-436B-9F2A-C4D006250370}"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1728955-54A2-45D6-8D74-750E475EDEAC}" type="datetimeFigureOut">
              <a:rPr lang="en-US" smtClean="0"/>
              <a:t>4/27/2016</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0710A241-ACCA-436B-9F2A-C4D00625037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1728955-54A2-45D6-8D74-750E475EDEAC}" type="datetimeFigureOut">
              <a:rPr lang="en-US" smtClean="0"/>
              <a:t>4/27/2016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10A241-ACCA-436B-9F2A-C4D006250370}"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D1728955-54A2-45D6-8D74-750E475EDEAC}" type="datetimeFigureOut">
              <a:rPr lang="en-US" smtClean="0"/>
              <a:t>4/27/2016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10A241-ACCA-436B-9F2A-C4D006250370}"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D1728955-54A2-45D6-8D74-750E475EDEAC}" type="datetimeFigureOut">
              <a:rPr lang="en-US" smtClean="0"/>
              <a:t>4/27/2016</a:t>
            </a:fld>
            <a:endParaRPr lang="en-US"/>
          </a:p>
        </p:txBody>
      </p:sp>
      <p:sp>
        <p:nvSpPr>
          <p:cNvPr id="7" name="Slide Number Placeholder 6"/>
          <p:cNvSpPr>
            <a:spLocks noGrp="1"/>
          </p:cNvSpPr>
          <p:nvPr>
            <p:ph type="sldNum" sz="quarter" idx="11"/>
          </p:nvPr>
        </p:nvSpPr>
        <p:spPr/>
        <p:txBody>
          <a:bodyPr rtlCol="0"/>
          <a:lstStyle/>
          <a:p>
            <a:fld id="{0710A241-ACCA-436B-9F2A-C4D006250370}"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728955-54A2-45D6-8D74-750E475EDEAC}" type="datetimeFigureOut">
              <a:rPr lang="en-US" smtClean="0"/>
              <a:t>4/27/2016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10A241-ACCA-436B-9F2A-C4D00625037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D1728955-54A2-45D6-8D74-750E475EDEAC}" type="datetimeFigureOut">
              <a:rPr lang="en-US" smtClean="0"/>
              <a:t>4/27/2016</a:t>
            </a:fld>
            <a:endParaRPr lang="en-US"/>
          </a:p>
        </p:txBody>
      </p:sp>
      <p:sp>
        <p:nvSpPr>
          <p:cNvPr id="22" name="Slide Number Placeholder 21"/>
          <p:cNvSpPr>
            <a:spLocks noGrp="1"/>
          </p:cNvSpPr>
          <p:nvPr>
            <p:ph type="sldNum" sz="quarter" idx="15"/>
          </p:nvPr>
        </p:nvSpPr>
        <p:spPr/>
        <p:txBody>
          <a:bodyPr rtlCol="0"/>
          <a:lstStyle/>
          <a:p>
            <a:fld id="{0710A241-ACCA-436B-9F2A-C4D006250370}"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1728955-54A2-45D6-8D74-750E475EDEAC}" type="datetimeFigureOut">
              <a:rPr lang="en-US" smtClean="0"/>
              <a:t>4/27/2016</a:t>
            </a:fld>
            <a:endParaRPr lang="en-US"/>
          </a:p>
        </p:txBody>
      </p:sp>
      <p:sp>
        <p:nvSpPr>
          <p:cNvPr id="18" name="Slide Number Placeholder 17"/>
          <p:cNvSpPr>
            <a:spLocks noGrp="1"/>
          </p:cNvSpPr>
          <p:nvPr>
            <p:ph type="sldNum" sz="quarter" idx="11"/>
          </p:nvPr>
        </p:nvSpPr>
        <p:spPr/>
        <p:txBody>
          <a:bodyPr rtlCol="0"/>
          <a:lstStyle/>
          <a:p>
            <a:fld id="{0710A241-ACCA-436B-9F2A-C4D006250370}"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1728955-54A2-45D6-8D74-750E475EDEAC}" type="datetimeFigureOut">
              <a:rPr lang="en-US" smtClean="0"/>
              <a:t>4/27/2016</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710A241-ACCA-436B-9F2A-C4D00625037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vcu-ntc.org/resources/viewContent.cfm/710" TargetMode="External"/><Relationship Id="rId2" Type="http://schemas.openxmlformats.org/officeDocument/2006/relationships/hyperlink" Target="http://www.vcu-ntc.org/resources/viewContent.cfm/711"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00200"/>
            <a:ext cx="8229600" cy="1295400"/>
          </a:xfrm>
        </p:spPr>
        <p:txBody>
          <a:bodyPr>
            <a:normAutofit fontScale="90000"/>
          </a:bodyPr>
          <a:lstStyle/>
          <a:p>
            <a:r>
              <a:rPr lang="en-US" dirty="0" smtClean="0"/>
              <a:t>Managing Social Security Disability Benefits: What Provider Agencies Need to Know </a:t>
            </a:r>
            <a:endParaRPr lang="en-US" dirty="0"/>
          </a:p>
        </p:txBody>
      </p:sp>
      <p:sp>
        <p:nvSpPr>
          <p:cNvPr id="3" name="Subtitle 2"/>
          <p:cNvSpPr>
            <a:spLocks noGrp="1"/>
          </p:cNvSpPr>
          <p:nvPr>
            <p:ph type="subTitle" idx="1"/>
          </p:nvPr>
        </p:nvSpPr>
        <p:spPr>
          <a:xfrm>
            <a:off x="1295400" y="3352800"/>
            <a:ext cx="6400800" cy="1676400"/>
          </a:xfrm>
        </p:spPr>
        <p:txBody>
          <a:bodyPr/>
          <a:lstStyle/>
          <a:p>
            <a:r>
              <a:rPr lang="en-US" dirty="0" smtClean="0"/>
              <a:t>Lucy Axton Miller</a:t>
            </a:r>
          </a:p>
          <a:p>
            <a:r>
              <a:rPr lang="en-US" dirty="0" smtClean="0"/>
              <a:t>Virginia Commonwealth University</a:t>
            </a:r>
          </a:p>
          <a:p>
            <a:r>
              <a:rPr lang="en-US" dirty="0" smtClean="0"/>
              <a:t>WIPA </a:t>
            </a:r>
            <a:r>
              <a:rPr lang="en-US" smtClean="0"/>
              <a:t>National Training &amp; Data </a:t>
            </a:r>
            <a:r>
              <a:rPr lang="en-US" dirty="0" smtClean="0"/>
              <a:t>Center</a:t>
            </a:r>
          </a:p>
          <a:p>
            <a:endParaRPr lang="en-US" dirty="0"/>
          </a:p>
        </p:txBody>
      </p:sp>
    </p:spTree>
    <p:extLst>
      <p:ext uri="{BB962C8B-B14F-4D97-AF65-F5344CB8AC3E}">
        <p14:creationId xmlns:p14="http://schemas.microsoft.com/office/powerpoint/2010/main" val="5301803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Needs to be Reported in the SSI Program</a:t>
            </a:r>
            <a:endParaRPr lang="en-US" dirty="0"/>
          </a:p>
        </p:txBody>
      </p:sp>
      <p:sp>
        <p:nvSpPr>
          <p:cNvPr id="3" name="Content Placeholder 2"/>
          <p:cNvSpPr>
            <a:spLocks noGrp="1"/>
          </p:cNvSpPr>
          <p:nvPr>
            <p:ph sz="quarter" idx="1"/>
          </p:nvPr>
        </p:nvSpPr>
        <p:spPr>
          <a:xfrm>
            <a:off x="457200" y="1752600"/>
            <a:ext cx="7467600" cy="4721352"/>
          </a:xfrm>
        </p:spPr>
        <p:txBody>
          <a:bodyPr>
            <a:normAutofit fontScale="92500" lnSpcReduction="20000"/>
          </a:bodyPr>
          <a:lstStyle/>
          <a:p>
            <a:r>
              <a:rPr lang="en-US" dirty="0" smtClean="0"/>
              <a:t>All forms of earned income (cash or in-kind)</a:t>
            </a:r>
          </a:p>
          <a:p>
            <a:r>
              <a:rPr lang="en-US" dirty="0" smtClean="0"/>
              <a:t>All forms of unearned income (cash or in-kind)</a:t>
            </a:r>
          </a:p>
          <a:p>
            <a:r>
              <a:rPr lang="en-US" dirty="0" smtClean="0"/>
              <a:t>Changes in living arrangement</a:t>
            </a:r>
          </a:p>
          <a:p>
            <a:r>
              <a:rPr lang="en-US" dirty="0" smtClean="0"/>
              <a:t>Assistance with food and shelter</a:t>
            </a:r>
          </a:p>
          <a:p>
            <a:r>
              <a:rPr lang="en-US" dirty="0" smtClean="0"/>
              <a:t>Changes in marital status</a:t>
            </a:r>
          </a:p>
          <a:p>
            <a:r>
              <a:rPr lang="en-US" dirty="0" smtClean="0"/>
              <a:t>All forms of resources (includes cash or property) and transfers of resources</a:t>
            </a:r>
          </a:p>
          <a:p>
            <a:endParaRPr lang="en-US" dirty="0"/>
          </a:p>
          <a:p>
            <a:pPr marL="0" indent="0">
              <a:buNone/>
            </a:pPr>
            <a:r>
              <a:rPr lang="en-US" dirty="0" smtClean="0"/>
              <a:t>Detailed information about SSI and income </a:t>
            </a:r>
            <a:r>
              <a:rPr lang="en-US" dirty="0"/>
              <a:t>is here: </a:t>
            </a:r>
            <a:r>
              <a:rPr lang="en-US" dirty="0">
                <a:hlinkClick r:id="rId2"/>
              </a:rPr>
              <a:t>http://</a:t>
            </a:r>
            <a:r>
              <a:rPr lang="en-US" dirty="0" smtClean="0">
                <a:hlinkClick r:id="rId2"/>
              </a:rPr>
              <a:t>www.vcu-ntc.org/resources/viewContent.cfm/711</a:t>
            </a:r>
            <a:endParaRPr lang="en-US" dirty="0" smtClean="0"/>
          </a:p>
          <a:p>
            <a:pPr marL="0" indent="0">
              <a:buNone/>
            </a:pPr>
            <a:r>
              <a:rPr lang="en-US" dirty="0" smtClean="0"/>
              <a:t> </a:t>
            </a:r>
          </a:p>
          <a:p>
            <a:pPr marL="0" indent="0">
              <a:buNone/>
            </a:pPr>
            <a:r>
              <a:rPr lang="en-US" dirty="0" smtClean="0"/>
              <a:t>Detailed information about SSI and resources is here:</a:t>
            </a:r>
          </a:p>
          <a:p>
            <a:pPr marL="0" indent="0">
              <a:buNone/>
            </a:pPr>
            <a:r>
              <a:rPr lang="en-US" dirty="0">
                <a:hlinkClick r:id="rId3"/>
              </a:rPr>
              <a:t>http://</a:t>
            </a:r>
            <a:r>
              <a:rPr lang="en-US" dirty="0" smtClean="0">
                <a:hlinkClick r:id="rId3"/>
              </a:rPr>
              <a:t>www.vcu-ntc.org/resources/viewContent.cfm/710</a:t>
            </a:r>
            <a:endParaRPr lang="en-US" dirty="0" smtClean="0"/>
          </a:p>
          <a:p>
            <a:pPr marL="0" indent="0">
              <a:buNone/>
            </a:pPr>
            <a:endParaRPr lang="en-US" dirty="0"/>
          </a:p>
          <a:p>
            <a:pPr marL="0" indent="0">
              <a:buNone/>
            </a:pPr>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25435375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026"/>
          <p:cNvSpPr>
            <a:spLocks noGrp="1" noChangeArrowheads="1"/>
          </p:cNvSpPr>
          <p:nvPr>
            <p:ph type="title"/>
          </p:nvPr>
        </p:nvSpPr>
        <p:spPr/>
        <p:txBody>
          <a:bodyPr/>
          <a:lstStyle/>
          <a:p>
            <a:r>
              <a:rPr lang="en-US" altLang="en-US" dirty="0" smtClean="0"/>
              <a:t>Reporting in the SSI Program</a:t>
            </a:r>
          </a:p>
        </p:txBody>
      </p:sp>
      <p:sp>
        <p:nvSpPr>
          <p:cNvPr id="13315" name="Rectangle 1027"/>
          <p:cNvSpPr>
            <a:spLocks noGrp="1" noChangeArrowheads="1"/>
          </p:cNvSpPr>
          <p:nvPr>
            <p:ph type="body" idx="1"/>
          </p:nvPr>
        </p:nvSpPr>
        <p:spPr>
          <a:xfrm>
            <a:off x="457200" y="1676400"/>
            <a:ext cx="7467600" cy="4797552"/>
          </a:xfrm>
        </p:spPr>
        <p:txBody>
          <a:bodyPr>
            <a:normAutofit/>
          </a:bodyPr>
          <a:lstStyle/>
          <a:p>
            <a:r>
              <a:rPr lang="en-US" altLang="en-US" sz="2400" dirty="0" smtClean="0"/>
              <a:t>All changes in reportable events need to be communicated to SSA. Make sure beneficiaries KNOW what needs to be reported!</a:t>
            </a:r>
          </a:p>
          <a:p>
            <a:r>
              <a:rPr lang="en-US" altLang="en-US" sz="2400" dirty="0" smtClean="0"/>
              <a:t>Monthly income affects the amount of the SSI cash payment, so income changes should be reported promptly to avoid over or under payments.</a:t>
            </a:r>
          </a:p>
          <a:p>
            <a:r>
              <a:rPr lang="en-US" altLang="en-US" sz="2400" dirty="0" smtClean="0"/>
              <a:t>It takes approximately two months for a change to be made in the SSI cash payment.  The check received this month reflects the income status from 2 months prior.  </a:t>
            </a:r>
          </a:p>
          <a:p>
            <a:pPr marL="0" indent="0">
              <a:buNone/>
            </a:pPr>
            <a:endParaRPr lang="en-US" altLang="en-US" sz="2400" dirty="0" smtClean="0"/>
          </a:p>
          <a:p>
            <a:endParaRPr lang="en-US" altLang="en-US" sz="2400" dirty="0" smtClean="0"/>
          </a:p>
        </p:txBody>
      </p:sp>
    </p:spTree>
    <p:extLst>
      <p:ext uri="{BB962C8B-B14F-4D97-AF65-F5344CB8AC3E}">
        <p14:creationId xmlns:p14="http://schemas.microsoft.com/office/powerpoint/2010/main" val="20989377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mtClean="0"/>
              <a:t>Ways to Report Wages in the SSI Program</a:t>
            </a:r>
          </a:p>
        </p:txBody>
      </p:sp>
      <p:sp>
        <p:nvSpPr>
          <p:cNvPr id="15363" name="Rectangle 3"/>
          <p:cNvSpPr>
            <a:spLocks noGrp="1" noChangeArrowheads="1"/>
          </p:cNvSpPr>
          <p:nvPr>
            <p:ph type="body" idx="1"/>
          </p:nvPr>
        </p:nvSpPr>
        <p:spPr/>
        <p:txBody>
          <a:bodyPr/>
          <a:lstStyle/>
          <a:p>
            <a:pPr>
              <a:lnSpc>
                <a:spcPct val="90000"/>
              </a:lnSpc>
            </a:pPr>
            <a:r>
              <a:rPr lang="en-US" altLang="en-US" sz="2400" dirty="0" smtClean="0"/>
              <a:t>Reports may be:</a:t>
            </a:r>
          </a:p>
          <a:p>
            <a:pPr lvl="1">
              <a:lnSpc>
                <a:spcPct val="90000"/>
              </a:lnSpc>
            </a:pPr>
            <a:r>
              <a:rPr lang="en-US" altLang="en-US" sz="2400" dirty="0" smtClean="0"/>
              <a:t>Mailed to the local Field Office</a:t>
            </a:r>
          </a:p>
          <a:p>
            <a:pPr lvl="1">
              <a:lnSpc>
                <a:spcPct val="90000"/>
              </a:lnSpc>
            </a:pPr>
            <a:r>
              <a:rPr lang="en-US" altLang="en-US" sz="2400" dirty="0" smtClean="0"/>
              <a:t>Faxed to the local Field Office</a:t>
            </a:r>
          </a:p>
          <a:p>
            <a:pPr lvl="1">
              <a:lnSpc>
                <a:spcPct val="90000"/>
              </a:lnSpc>
            </a:pPr>
            <a:r>
              <a:rPr lang="en-US" altLang="en-US" sz="2400" dirty="0" smtClean="0"/>
              <a:t>Delivered to SSA in person </a:t>
            </a:r>
          </a:p>
          <a:p>
            <a:pPr lvl="1">
              <a:lnSpc>
                <a:spcPct val="90000"/>
              </a:lnSpc>
            </a:pPr>
            <a:r>
              <a:rPr lang="en-US" altLang="en-US" sz="2400" dirty="0" smtClean="0"/>
              <a:t>Submitted using the automated wage reporting system</a:t>
            </a:r>
          </a:p>
          <a:p>
            <a:pPr>
              <a:lnSpc>
                <a:spcPct val="90000"/>
              </a:lnSpc>
            </a:pPr>
            <a:r>
              <a:rPr lang="en-US" altLang="en-US" sz="2400" dirty="0" smtClean="0"/>
              <a:t>Reporting over the phone by calling the main SSA toll-free number or the local Field Office is NOT recommended!</a:t>
            </a:r>
          </a:p>
          <a:p>
            <a:pPr>
              <a:lnSpc>
                <a:spcPct val="90000"/>
              </a:lnSpc>
            </a:pPr>
            <a:r>
              <a:rPr lang="en-US" altLang="en-US" sz="2400" dirty="0" smtClean="0"/>
              <a:t>Beneficiaries need to keep copies of everything they submit to SSA.</a:t>
            </a:r>
          </a:p>
        </p:txBody>
      </p:sp>
    </p:spTree>
    <p:extLst>
      <p:ext uri="{BB962C8B-B14F-4D97-AF65-F5344CB8AC3E}">
        <p14:creationId xmlns:p14="http://schemas.microsoft.com/office/powerpoint/2010/main" val="38510384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rmAutofit fontScale="90000"/>
          </a:bodyPr>
          <a:lstStyle/>
          <a:p>
            <a:r>
              <a:rPr lang="en-US" altLang="en-US" dirty="0" smtClean="0"/>
              <a:t>Should  SSI Recipients Send in Pay Stubs</a:t>
            </a:r>
            <a:br>
              <a:rPr lang="en-US" altLang="en-US" dirty="0" smtClean="0"/>
            </a:br>
            <a:r>
              <a:rPr lang="en-US" altLang="en-US" dirty="0" smtClean="0"/>
              <a:t>every month?</a:t>
            </a:r>
          </a:p>
        </p:txBody>
      </p:sp>
      <p:sp>
        <p:nvSpPr>
          <p:cNvPr id="14339" name="Content Placeholder 2"/>
          <p:cNvSpPr>
            <a:spLocks noGrp="1"/>
          </p:cNvSpPr>
          <p:nvPr>
            <p:ph idx="1"/>
          </p:nvPr>
        </p:nvSpPr>
        <p:spPr>
          <a:xfrm>
            <a:off x="457200" y="1752600"/>
            <a:ext cx="7696200" cy="4343400"/>
          </a:xfrm>
        </p:spPr>
        <p:txBody>
          <a:bodyPr>
            <a:normAutofit fontScale="85000" lnSpcReduction="20000"/>
          </a:bodyPr>
          <a:lstStyle/>
          <a:p>
            <a:r>
              <a:rPr lang="en-US" altLang="en-US" dirty="0" smtClean="0"/>
              <a:t>Some Field Offices want wage information to be submitted each month, while others  prefer to use wage estimates and to verify using actual wage data on a periodic basis.</a:t>
            </a:r>
          </a:p>
          <a:p>
            <a:pPr>
              <a:buFontTx/>
              <a:buNone/>
            </a:pPr>
            <a:endParaRPr lang="en-US" altLang="en-US" dirty="0" smtClean="0"/>
          </a:p>
          <a:p>
            <a:r>
              <a:rPr lang="en-US" altLang="en-US" dirty="0" smtClean="0"/>
              <a:t>ASK your local Field Office what they prefer – don’t assume!</a:t>
            </a:r>
          </a:p>
          <a:p>
            <a:pPr>
              <a:buFontTx/>
              <a:buNone/>
            </a:pPr>
            <a:endParaRPr lang="en-US" altLang="en-US" dirty="0" smtClean="0"/>
          </a:p>
          <a:p>
            <a:r>
              <a:rPr lang="en-US" altLang="en-US" dirty="0" smtClean="0"/>
              <a:t>Help beneficiaries comply with the reporting procedures the local Field Office prefers.  This means making sure they understand how to retain wage information and when/how to submit it to SSA.  </a:t>
            </a:r>
          </a:p>
          <a:p>
            <a:pPr>
              <a:buFontTx/>
              <a:buNone/>
            </a:pPr>
            <a:endParaRPr lang="en-US" altLang="en-US" dirty="0" smtClean="0"/>
          </a:p>
          <a:p>
            <a:r>
              <a:rPr lang="en-US" altLang="en-US" dirty="0" smtClean="0"/>
              <a:t>Help develop accurate wage estimates when needed and be sure to adjust the estimate if the beneficiary’s  status changes. </a:t>
            </a:r>
          </a:p>
          <a:p>
            <a:pPr>
              <a:buFontTx/>
              <a:buNone/>
            </a:pPr>
            <a:endParaRPr lang="en-US" altLang="en-US" dirty="0" smtClean="0"/>
          </a:p>
        </p:txBody>
      </p:sp>
    </p:spTree>
    <p:extLst>
      <p:ext uri="{BB962C8B-B14F-4D97-AF65-F5344CB8AC3E}">
        <p14:creationId xmlns:p14="http://schemas.microsoft.com/office/powerpoint/2010/main" val="1215622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6"/>
          <p:cNvSpPr>
            <a:spLocks noGrp="1" noChangeArrowheads="1"/>
          </p:cNvSpPr>
          <p:nvPr>
            <p:ph type="title"/>
          </p:nvPr>
        </p:nvSpPr>
        <p:spPr/>
        <p:txBody>
          <a:bodyPr/>
          <a:lstStyle/>
          <a:p>
            <a:r>
              <a:rPr lang="en-US" altLang="en-US" smtClean="0"/>
              <a:t>Automated Wage Reporting</a:t>
            </a:r>
          </a:p>
        </p:txBody>
      </p:sp>
      <p:sp>
        <p:nvSpPr>
          <p:cNvPr id="16387" name="Rectangle 1027"/>
          <p:cNvSpPr>
            <a:spLocks noGrp="1" noChangeArrowheads="1"/>
          </p:cNvSpPr>
          <p:nvPr>
            <p:ph type="body" idx="1"/>
          </p:nvPr>
        </p:nvSpPr>
        <p:spPr>
          <a:xfrm>
            <a:off x="457200" y="1752600"/>
            <a:ext cx="8001000" cy="4343400"/>
          </a:xfrm>
        </p:spPr>
        <p:txBody>
          <a:bodyPr>
            <a:normAutofit fontScale="92500" lnSpcReduction="20000"/>
          </a:bodyPr>
          <a:lstStyle/>
          <a:p>
            <a:pPr>
              <a:buFontTx/>
              <a:buNone/>
            </a:pPr>
            <a:r>
              <a:rPr lang="en-US" altLang="en-US" dirty="0" smtClean="0"/>
              <a:t>	SSA has introduced a new system to facilitate wage reporting in the SSI program.  This reporting system is known as the “SSI Automated Telephone Wage Reporting System” or SSITWR.  </a:t>
            </a:r>
          </a:p>
          <a:p>
            <a:pPr>
              <a:buFontTx/>
              <a:buNone/>
            </a:pPr>
            <a:r>
              <a:rPr lang="en-US" altLang="en-US" dirty="0" smtClean="0"/>
              <a:t> </a:t>
            </a:r>
          </a:p>
          <a:p>
            <a:pPr lvl="1"/>
            <a:r>
              <a:rPr lang="en-US" altLang="en-US" dirty="0" smtClean="0"/>
              <a:t>Wage reports are made by phone using a  dedicated toll free line which processes information automatically</a:t>
            </a:r>
          </a:p>
          <a:p>
            <a:pPr lvl="1"/>
            <a:r>
              <a:rPr lang="en-US" altLang="en-US" dirty="0" smtClean="0"/>
              <a:t>SSITWR does not work for beneficiaries who have wage deductions due to use of work incentives (BWEs, IRWEs, or PASS) </a:t>
            </a:r>
          </a:p>
          <a:p>
            <a:pPr>
              <a:buFontTx/>
              <a:buNone/>
            </a:pPr>
            <a:r>
              <a:rPr lang="en-US" altLang="en-US" dirty="0" smtClean="0"/>
              <a:t>	</a:t>
            </a:r>
          </a:p>
          <a:p>
            <a:pPr>
              <a:buFontTx/>
              <a:buNone/>
            </a:pPr>
            <a:r>
              <a:rPr lang="en-US" altLang="en-US" dirty="0" smtClean="0"/>
              <a:t>	</a:t>
            </a:r>
            <a:r>
              <a:rPr lang="en-US" altLang="en-US" b="1" dirty="0" smtClean="0"/>
              <a:t>A factsheet about the wage reporting system can be found online at:  http://www.ssa.gov/ssi/spotlights/spot-telephone-wage.htm</a:t>
            </a:r>
          </a:p>
        </p:txBody>
      </p:sp>
    </p:spTree>
    <p:extLst>
      <p:ext uri="{BB962C8B-B14F-4D97-AF65-F5344CB8AC3E}">
        <p14:creationId xmlns:p14="http://schemas.microsoft.com/office/powerpoint/2010/main" val="42361452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Grp="1" noChangeArrowheads="1"/>
          </p:cNvSpPr>
          <p:nvPr>
            <p:ph type="title"/>
          </p:nvPr>
        </p:nvSpPr>
        <p:spPr/>
        <p:txBody>
          <a:bodyPr/>
          <a:lstStyle/>
          <a:p>
            <a:r>
              <a:rPr lang="en-US" altLang="en-US" smtClean="0"/>
              <a:t>Good Candidates for SSITWR</a:t>
            </a:r>
          </a:p>
        </p:txBody>
      </p:sp>
      <p:sp>
        <p:nvSpPr>
          <p:cNvPr id="17411" name="Rectangle 1027"/>
          <p:cNvSpPr>
            <a:spLocks noGrp="1" noChangeArrowheads="1"/>
          </p:cNvSpPr>
          <p:nvPr>
            <p:ph type="body" idx="1"/>
          </p:nvPr>
        </p:nvSpPr>
        <p:spPr>
          <a:xfrm>
            <a:off x="685800" y="1676400"/>
            <a:ext cx="7772400" cy="4419600"/>
          </a:xfrm>
        </p:spPr>
        <p:txBody>
          <a:bodyPr/>
          <a:lstStyle/>
          <a:p>
            <a:r>
              <a:rPr lang="en-US" altLang="en-US" sz="2400" dirty="0" smtClean="0"/>
              <a:t>SSI beneficiaries with no work incentive deductions other than the Student Earned Income Exclusion</a:t>
            </a:r>
          </a:p>
          <a:p>
            <a:r>
              <a:rPr lang="en-US" altLang="en-US" sz="2400" dirty="0" smtClean="0"/>
              <a:t>Parents or spouses of SSI recipients who are not disabled and have income that will be deemed to the recipient.</a:t>
            </a:r>
          </a:p>
          <a:p>
            <a:pPr lvl="1"/>
            <a:r>
              <a:rPr lang="en-US" altLang="en-US" sz="2400" i="1" dirty="0" smtClean="0"/>
              <a:t>NOTE:  Concurrent beneficiaries may use the SSITWR for the SSI benefits, but the automated report does not meet the Title II program reporting responsibilities.  A separate report of wages will need to be made. </a:t>
            </a:r>
          </a:p>
        </p:txBody>
      </p:sp>
    </p:spTree>
    <p:extLst>
      <p:ext uri="{BB962C8B-B14F-4D97-AF65-F5344CB8AC3E}">
        <p14:creationId xmlns:p14="http://schemas.microsoft.com/office/powerpoint/2010/main" val="35260287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6"/>
          <p:cNvSpPr>
            <a:spLocks noGrp="1" noChangeArrowheads="1"/>
          </p:cNvSpPr>
          <p:nvPr>
            <p:ph type="title"/>
          </p:nvPr>
        </p:nvSpPr>
        <p:spPr/>
        <p:txBody>
          <a:bodyPr/>
          <a:lstStyle/>
          <a:p>
            <a:r>
              <a:rPr lang="en-US" altLang="en-US" dirty="0" smtClean="0"/>
              <a:t>Who May NOT Use the SSITWR System</a:t>
            </a:r>
          </a:p>
        </p:txBody>
      </p:sp>
      <p:sp>
        <p:nvSpPr>
          <p:cNvPr id="18435" name="Rectangle 1027"/>
          <p:cNvSpPr>
            <a:spLocks noGrp="1" noChangeArrowheads="1"/>
          </p:cNvSpPr>
          <p:nvPr>
            <p:ph type="body" idx="1"/>
          </p:nvPr>
        </p:nvSpPr>
        <p:spPr/>
        <p:txBody>
          <a:bodyPr>
            <a:normAutofit lnSpcReduction="10000"/>
          </a:bodyPr>
          <a:lstStyle/>
          <a:p>
            <a:r>
              <a:rPr lang="en-US" altLang="en-US" sz="2400" dirty="0" smtClean="0"/>
              <a:t>Beneficiaries who have Impairment Related Work Expenses (IRWEs) ; </a:t>
            </a:r>
          </a:p>
          <a:p>
            <a:r>
              <a:rPr lang="en-US" altLang="en-US" sz="2400" dirty="0" smtClean="0"/>
              <a:t>Beneficiaries who meet the definition of statutory blindness and may have Blind Work Expenses(BWEs);</a:t>
            </a:r>
          </a:p>
          <a:p>
            <a:r>
              <a:rPr lang="en-US" altLang="en-US" sz="2400" dirty="0" smtClean="0"/>
              <a:t>Beneficiaries who have a Plan to Achieve Self-Support;</a:t>
            </a:r>
          </a:p>
          <a:p>
            <a:r>
              <a:rPr lang="en-US" altLang="en-US" sz="2400" dirty="0" smtClean="0"/>
              <a:t>Beneficiaries who are not working, but who have income other than wages, including in-kind support and maintenance, deemed income, or unearned income; and</a:t>
            </a:r>
          </a:p>
          <a:p>
            <a:r>
              <a:rPr lang="en-US" altLang="en-US" sz="2400" dirty="0" smtClean="0"/>
              <a:t>Beneficiaries with more than one employer in a month.</a:t>
            </a:r>
          </a:p>
        </p:txBody>
      </p:sp>
    </p:spTree>
    <p:extLst>
      <p:ext uri="{BB962C8B-B14F-4D97-AF65-F5344CB8AC3E}">
        <p14:creationId xmlns:p14="http://schemas.microsoft.com/office/powerpoint/2010/main" val="31915149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p:txBody>
          <a:bodyPr/>
          <a:lstStyle/>
          <a:p>
            <a:r>
              <a:rPr lang="en-US" altLang="en-US" smtClean="0"/>
              <a:t>Automated Wage reporting is NOT Required!</a:t>
            </a:r>
          </a:p>
        </p:txBody>
      </p:sp>
      <p:sp>
        <p:nvSpPr>
          <p:cNvPr id="19459" name="Rectangle 1027"/>
          <p:cNvSpPr>
            <a:spLocks noGrp="1" noChangeArrowheads="1"/>
          </p:cNvSpPr>
          <p:nvPr>
            <p:ph type="body" idx="1"/>
          </p:nvPr>
        </p:nvSpPr>
        <p:spPr/>
        <p:txBody>
          <a:bodyPr/>
          <a:lstStyle/>
          <a:p>
            <a:r>
              <a:rPr lang="en-US" altLang="en-US" sz="2400" dirty="0" smtClean="0"/>
              <a:t>Even if a beneficiary CAN use the system, they are not required to do so.  </a:t>
            </a:r>
          </a:p>
          <a:p>
            <a:r>
              <a:rPr lang="en-US" altLang="en-US" sz="2400" dirty="0" smtClean="0"/>
              <a:t>Telephone reports using the SSI TWR system MUST be made within the first 6 days of the month.</a:t>
            </a:r>
          </a:p>
          <a:p>
            <a:r>
              <a:rPr lang="en-US" altLang="en-US" sz="2400" dirty="0" smtClean="0"/>
              <a:t>If the automated wage report time-frame is missed, or the person is ineligible to use the system, use traditional  methods to report that month’s earnings.</a:t>
            </a:r>
          </a:p>
        </p:txBody>
      </p:sp>
    </p:spTree>
    <p:extLst>
      <p:ext uri="{BB962C8B-B14F-4D97-AF65-F5344CB8AC3E}">
        <p14:creationId xmlns:p14="http://schemas.microsoft.com/office/powerpoint/2010/main" val="5527598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026"/>
          <p:cNvSpPr>
            <a:spLocks noGrp="1" noChangeArrowheads="1"/>
          </p:cNvSpPr>
          <p:nvPr>
            <p:ph type="title"/>
          </p:nvPr>
        </p:nvSpPr>
        <p:spPr/>
        <p:txBody>
          <a:bodyPr/>
          <a:lstStyle/>
          <a:p>
            <a:r>
              <a:rPr lang="en-US" altLang="zh-CN" smtClean="0"/>
              <a:t>The individual placing the call must be able to:</a:t>
            </a:r>
            <a:endParaRPr lang="en-US" altLang="en-US" smtClean="0"/>
          </a:p>
        </p:txBody>
      </p:sp>
      <p:sp>
        <p:nvSpPr>
          <p:cNvPr id="20483" name="Rectangle 1027"/>
          <p:cNvSpPr>
            <a:spLocks noGrp="1" noChangeArrowheads="1"/>
          </p:cNvSpPr>
          <p:nvPr>
            <p:ph type="body" idx="1"/>
          </p:nvPr>
        </p:nvSpPr>
        <p:spPr/>
        <p:txBody>
          <a:bodyPr/>
          <a:lstStyle/>
          <a:p>
            <a:r>
              <a:rPr lang="en-US" altLang="zh-CN" sz="2400" dirty="0" smtClean="0"/>
              <a:t>clearly speak first and last name information,</a:t>
            </a:r>
          </a:p>
          <a:p>
            <a:r>
              <a:rPr lang="en-US" altLang="zh-CN" sz="2400" dirty="0" smtClean="0"/>
              <a:t>understand requests for information given by the automated system, and</a:t>
            </a:r>
          </a:p>
          <a:p>
            <a:r>
              <a:rPr lang="en-US" altLang="zh-CN" sz="2400" dirty="0" smtClean="0"/>
              <a:t>Either speak, or use the telephone key-pad to enter, date of birth and social security number information.</a:t>
            </a:r>
            <a:endParaRPr lang="en-US" altLang="en-US" sz="2400" dirty="0" smtClean="0"/>
          </a:p>
        </p:txBody>
      </p:sp>
    </p:spTree>
    <p:extLst>
      <p:ext uri="{BB962C8B-B14F-4D97-AF65-F5344CB8AC3E}">
        <p14:creationId xmlns:p14="http://schemas.microsoft.com/office/powerpoint/2010/main" val="32001843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026"/>
          <p:cNvSpPr>
            <a:spLocks noGrp="1" noChangeArrowheads="1"/>
          </p:cNvSpPr>
          <p:nvPr>
            <p:ph type="title"/>
          </p:nvPr>
        </p:nvSpPr>
        <p:spPr/>
        <p:txBody>
          <a:bodyPr/>
          <a:lstStyle/>
          <a:p>
            <a:r>
              <a:rPr lang="en-US" altLang="zh-CN" smtClean="0"/>
              <a:t>Emphasize to the individual that:</a:t>
            </a:r>
            <a:endParaRPr lang="en-US" altLang="en-US" smtClean="0"/>
          </a:p>
        </p:txBody>
      </p:sp>
      <p:sp>
        <p:nvSpPr>
          <p:cNvPr id="21507" name="Rectangle 1027"/>
          <p:cNvSpPr>
            <a:spLocks noGrp="1" noChangeArrowheads="1"/>
          </p:cNvSpPr>
          <p:nvPr>
            <p:ph type="body" idx="1"/>
          </p:nvPr>
        </p:nvSpPr>
        <p:spPr/>
        <p:txBody>
          <a:bodyPr/>
          <a:lstStyle/>
          <a:p>
            <a:r>
              <a:rPr lang="en-US" altLang="zh-CN" sz="2400" smtClean="0"/>
              <a:t>They </a:t>
            </a:r>
            <a:r>
              <a:rPr lang="en-US" altLang="zh-CN" sz="2400" b="1" smtClean="0"/>
              <a:t>must</a:t>
            </a:r>
            <a:r>
              <a:rPr lang="en-US" altLang="zh-CN" sz="2400" smtClean="0"/>
              <a:t> call the telephone number between the 1st and 6th of the month following the month in which the wages were received;</a:t>
            </a:r>
          </a:p>
          <a:p>
            <a:r>
              <a:rPr lang="en-US" altLang="zh-CN" sz="2400" smtClean="0"/>
              <a:t>the name to be used for authentication is the name that is on their most recent Social Security card; and</a:t>
            </a:r>
          </a:p>
          <a:p>
            <a:r>
              <a:rPr lang="en-US" altLang="zh-CN" sz="2400" smtClean="0"/>
              <a:t>if they are reporting wages for another individual (e.g. a representative payee reporting for a beneficiary) they will need their own name, Social Security Number (SSN), and date of birth information, as well as, the SSN information for the beneficiary.</a:t>
            </a:r>
            <a:endParaRPr lang="en-US" altLang="en-US" sz="2400" smtClean="0"/>
          </a:p>
        </p:txBody>
      </p:sp>
    </p:spTree>
    <p:extLst>
      <p:ext uri="{BB962C8B-B14F-4D97-AF65-F5344CB8AC3E}">
        <p14:creationId xmlns:p14="http://schemas.microsoft.com/office/powerpoint/2010/main" val="23975566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Myths about SSA Disability Benefits</a:t>
            </a:r>
            <a:endParaRPr lang="en-US" dirty="0"/>
          </a:p>
        </p:txBody>
      </p:sp>
      <p:sp>
        <p:nvSpPr>
          <p:cNvPr id="3" name="Content Placeholder 2"/>
          <p:cNvSpPr>
            <a:spLocks noGrp="1"/>
          </p:cNvSpPr>
          <p:nvPr>
            <p:ph sz="quarter" idx="1"/>
          </p:nvPr>
        </p:nvSpPr>
        <p:spPr/>
        <p:txBody>
          <a:bodyPr/>
          <a:lstStyle/>
          <a:p>
            <a:r>
              <a:rPr lang="en-US" dirty="0" smtClean="0"/>
              <a:t>If SSA needs information from me, they will contact me.</a:t>
            </a:r>
          </a:p>
          <a:p>
            <a:r>
              <a:rPr lang="en-US" dirty="0" smtClean="0"/>
              <a:t>If I go to work, SSA knows what I earn because they are taking out the FICA.</a:t>
            </a:r>
          </a:p>
          <a:p>
            <a:r>
              <a:rPr lang="en-US" dirty="0" smtClean="0"/>
              <a:t>The check I am getting must be correct because I told SSA about all the income I am getting.</a:t>
            </a:r>
          </a:p>
          <a:p>
            <a:r>
              <a:rPr lang="en-US" dirty="0" smtClean="0"/>
              <a:t>When I need to report something to SSA I just call the toll-free line. </a:t>
            </a:r>
          </a:p>
          <a:p>
            <a:r>
              <a:rPr lang="en-US" dirty="0" smtClean="0"/>
              <a:t>If I don’t know what I am supposed to report to SSA and I get overpaid, it’s not my fault so I shouldn’t have to pay it back.</a:t>
            </a:r>
          </a:p>
          <a:p>
            <a:endParaRPr lang="en-US" dirty="0" smtClean="0"/>
          </a:p>
          <a:p>
            <a:endParaRPr lang="en-US" dirty="0" smtClean="0"/>
          </a:p>
          <a:p>
            <a:endParaRPr lang="en-US" dirty="0"/>
          </a:p>
        </p:txBody>
      </p:sp>
    </p:spTree>
    <p:extLst>
      <p:ext uri="{BB962C8B-B14F-4D97-AF65-F5344CB8AC3E}">
        <p14:creationId xmlns:p14="http://schemas.microsoft.com/office/powerpoint/2010/main" val="31049416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ltLang="zh-CN" smtClean="0"/>
              <a:t>If Reporting by Mail or Fax</a:t>
            </a:r>
            <a:endParaRPr lang="en-US" altLang="en-US" smtClean="0"/>
          </a:p>
        </p:txBody>
      </p:sp>
      <p:sp>
        <p:nvSpPr>
          <p:cNvPr id="29699" name="Rectangle 3"/>
          <p:cNvSpPr>
            <a:spLocks noGrp="1" noChangeArrowheads="1"/>
          </p:cNvSpPr>
          <p:nvPr>
            <p:ph type="body" idx="1"/>
          </p:nvPr>
        </p:nvSpPr>
        <p:spPr/>
        <p:txBody>
          <a:bodyPr/>
          <a:lstStyle/>
          <a:p>
            <a:pPr>
              <a:buFontTx/>
              <a:buNone/>
            </a:pPr>
            <a:r>
              <a:rPr lang="en-US" altLang="zh-CN" sz="2400" dirty="0" smtClean="0"/>
              <a:t>Tell beneficiary to include:</a:t>
            </a:r>
          </a:p>
          <a:p>
            <a:r>
              <a:rPr lang="en-US" altLang="zh-CN" sz="2400" dirty="0" smtClean="0"/>
              <a:t>Pay stubs or print outs of wages provided by employer</a:t>
            </a:r>
          </a:p>
          <a:p>
            <a:r>
              <a:rPr lang="en-US" altLang="zh-CN" sz="2400" dirty="0" smtClean="0"/>
              <a:t>Receipts for work incentive usage.</a:t>
            </a:r>
          </a:p>
          <a:p>
            <a:r>
              <a:rPr lang="en-US" altLang="zh-CN" sz="2400" dirty="0" smtClean="0"/>
              <a:t>Letter identifying  beneficiary by SSN, address and phone.</a:t>
            </a:r>
          </a:p>
          <a:p>
            <a:r>
              <a:rPr lang="en-US" altLang="zh-CN" sz="2400" dirty="0" smtClean="0"/>
              <a:t>SSN on which benefits are being paid if different from the beneficiary’s SSN.</a:t>
            </a:r>
          </a:p>
          <a:p>
            <a:r>
              <a:rPr lang="en-US" altLang="en-US" sz="2400" dirty="0" smtClean="0"/>
              <a:t>Be sure to keep a copy of all correspondence sent to or received from SSA. </a:t>
            </a:r>
          </a:p>
        </p:txBody>
      </p:sp>
    </p:spTree>
    <p:extLst>
      <p:ext uri="{BB962C8B-B14F-4D97-AF65-F5344CB8AC3E}">
        <p14:creationId xmlns:p14="http://schemas.microsoft.com/office/powerpoint/2010/main" val="4300199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Words</a:t>
            </a:r>
            <a:endParaRPr lang="en-US" dirty="0"/>
          </a:p>
        </p:txBody>
      </p:sp>
      <p:sp>
        <p:nvSpPr>
          <p:cNvPr id="3" name="Content Placeholder 2"/>
          <p:cNvSpPr>
            <a:spLocks noGrp="1"/>
          </p:cNvSpPr>
          <p:nvPr>
            <p:ph sz="quarter" idx="1"/>
          </p:nvPr>
        </p:nvSpPr>
        <p:spPr/>
        <p:txBody>
          <a:bodyPr/>
          <a:lstStyle/>
          <a:p>
            <a:r>
              <a:rPr lang="en-US" dirty="0" smtClean="0"/>
              <a:t>Anything that can go wrong will go wrong.</a:t>
            </a:r>
          </a:p>
          <a:p>
            <a:r>
              <a:rPr lang="en-US" dirty="0" smtClean="0"/>
              <a:t>Never assume that Social Security has explained what needs to be reported or how to report – they haven’t!</a:t>
            </a:r>
          </a:p>
          <a:p>
            <a:r>
              <a:rPr lang="en-US" dirty="0"/>
              <a:t>Watch the check to make sure it is adjusted properly.  Never assume that the check amount is correct.</a:t>
            </a:r>
          </a:p>
          <a:p>
            <a:r>
              <a:rPr lang="en-US" dirty="0"/>
              <a:t>Overpayments are very common.  They are inconvenient, but can be dealt with. </a:t>
            </a:r>
            <a:endParaRPr lang="en-US" dirty="0" smtClean="0"/>
          </a:p>
          <a:p>
            <a:r>
              <a:rPr lang="en-US" dirty="0" smtClean="0"/>
              <a:t>Keep a copy of ALL correspondence!</a:t>
            </a:r>
            <a:endParaRPr lang="en-US" dirty="0"/>
          </a:p>
          <a:p>
            <a:pPr marL="0" indent="0">
              <a:buNone/>
            </a:pPr>
            <a:endParaRPr lang="en-US" dirty="0"/>
          </a:p>
        </p:txBody>
      </p:sp>
    </p:spTree>
    <p:extLst>
      <p:ext uri="{BB962C8B-B14F-4D97-AF65-F5344CB8AC3E}">
        <p14:creationId xmlns:p14="http://schemas.microsoft.com/office/powerpoint/2010/main" val="2951709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Truth about Managing SSA Disability Benefits</a:t>
            </a:r>
            <a:endParaRPr lang="en-US" dirty="0"/>
          </a:p>
        </p:txBody>
      </p:sp>
      <p:sp>
        <p:nvSpPr>
          <p:cNvPr id="3" name="Content Placeholder 2"/>
          <p:cNvSpPr>
            <a:spLocks noGrp="1"/>
          </p:cNvSpPr>
          <p:nvPr>
            <p:ph sz="quarter" idx="1"/>
          </p:nvPr>
        </p:nvSpPr>
        <p:spPr>
          <a:xfrm>
            <a:off x="457200" y="1676400"/>
            <a:ext cx="7467600" cy="4797552"/>
          </a:xfrm>
        </p:spPr>
        <p:txBody>
          <a:bodyPr/>
          <a:lstStyle/>
          <a:p>
            <a:r>
              <a:rPr lang="en-US" dirty="0" smtClean="0"/>
              <a:t>There are two types of disability benefits – SSI and the Title II disability benefits (SSDI, CDB and DWB).</a:t>
            </a:r>
          </a:p>
          <a:p>
            <a:r>
              <a:rPr lang="en-US" dirty="0" smtClean="0"/>
              <a:t>The two benefit programs operate very differently and both programs have their own rules about what information needs to be reported, when it needs to be reported, and how to report it. </a:t>
            </a:r>
          </a:p>
          <a:p>
            <a:r>
              <a:rPr lang="en-US" dirty="0" smtClean="0"/>
              <a:t>Some people get BOTH SSI and a form of Title II benefit so information needs to be reported twice according to each set of rules. </a:t>
            </a:r>
            <a:endParaRPr lang="en-US" dirty="0"/>
          </a:p>
        </p:txBody>
      </p:sp>
    </p:spTree>
    <p:extLst>
      <p:ext uri="{BB962C8B-B14F-4D97-AF65-F5344CB8AC3E}">
        <p14:creationId xmlns:p14="http://schemas.microsoft.com/office/powerpoint/2010/main" val="16087522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Managing Title II Disability Benefits</a:t>
            </a:r>
            <a:endParaRPr lang="en-US" dirty="0"/>
          </a:p>
        </p:txBody>
      </p:sp>
      <p:sp>
        <p:nvSpPr>
          <p:cNvPr id="3" name="Content Placeholder 2"/>
          <p:cNvSpPr>
            <a:spLocks noGrp="1"/>
          </p:cNvSpPr>
          <p:nvPr>
            <p:ph sz="quarter" idx="1"/>
          </p:nvPr>
        </p:nvSpPr>
        <p:spPr/>
        <p:txBody>
          <a:bodyPr>
            <a:normAutofit fontScale="85000" lnSpcReduction="10000"/>
          </a:bodyPr>
          <a:lstStyle/>
          <a:p>
            <a:pPr marL="0" indent="0">
              <a:buNone/>
            </a:pPr>
            <a:r>
              <a:rPr lang="en-US" b="1" dirty="0" smtClean="0"/>
              <a:t>What needs to be reported?</a:t>
            </a:r>
          </a:p>
          <a:p>
            <a:pPr marL="0" indent="0">
              <a:buNone/>
            </a:pPr>
            <a:endParaRPr lang="en-US" dirty="0"/>
          </a:p>
          <a:p>
            <a:r>
              <a:rPr lang="en-US" dirty="0" smtClean="0"/>
              <a:t>The Title II programs are NOT means-tested like SSI so there is no need to report changes in unearned income or resources. </a:t>
            </a:r>
          </a:p>
          <a:p>
            <a:r>
              <a:rPr lang="en-US" dirty="0" smtClean="0"/>
              <a:t>These programs are affected by earned income so wages or self-employment income must be reported. The #1 cause of overpayments in this program is unreported earnings!! </a:t>
            </a:r>
          </a:p>
          <a:p>
            <a:r>
              <a:rPr lang="en-US" dirty="0" smtClean="0"/>
              <a:t>There is more than one type of Title II disability benefit.  Marriage does not affect SSDI, but it can have an impact on eligibility for CDB and DWB.</a:t>
            </a:r>
          </a:p>
          <a:p>
            <a:r>
              <a:rPr lang="en-US" dirty="0" smtClean="0"/>
              <a:t>Immigration status and incarceration affect all Title II benefits.  </a:t>
            </a:r>
          </a:p>
          <a:p>
            <a:r>
              <a:rPr lang="en-US" dirty="0" smtClean="0"/>
              <a:t>Changes in disability status must be reported. </a:t>
            </a:r>
          </a:p>
          <a:p>
            <a:pPr marL="0" indent="0">
              <a:buNone/>
            </a:pPr>
            <a:r>
              <a:rPr lang="en-US" dirty="0" smtClean="0"/>
              <a:t> </a:t>
            </a:r>
          </a:p>
          <a:p>
            <a:endParaRPr lang="en-US" dirty="0"/>
          </a:p>
        </p:txBody>
      </p:sp>
    </p:spTree>
    <p:extLst>
      <p:ext uri="{BB962C8B-B14F-4D97-AF65-F5344CB8AC3E}">
        <p14:creationId xmlns:p14="http://schemas.microsoft.com/office/powerpoint/2010/main" val="38719728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should information be reported to SSA?</a:t>
            </a:r>
            <a:endParaRPr lang="en-US" dirty="0"/>
          </a:p>
        </p:txBody>
      </p:sp>
      <p:sp>
        <p:nvSpPr>
          <p:cNvPr id="3" name="Content Placeholder 2"/>
          <p:cNvSpPr>
            <a:spLocks noGrp="1"/>
          </p:cNvSpPr>
          <p:nvPr>
            <p:ph sz="quarter" idx="1"/>
          </p:nvPr>
        </p:nvSpPr>
        <p:spPr/>
        <p:txBody>
          <a:bodyPr/>
          <a:lstStyle/>
          <a:p>
            <a:r>
              <a:rPr lang="en-US" dirty="0" smtClean="0"/>
              <a:t>While telephone options are available, reporting should be done in person at the local Field Office or in writing.  </a:t>
            </a:r>
          </a:p>
          <a:p>
            <a:r>
              <a:rPr lang="en-US" dirty="0" smtClean="0"/>
              <a:t>Keep a copy of ALL correspondence received from and/or sent to SSA.</a:t>
            </a:r>
          </a:p>
          <a:p>
            <a:r>
              <a:rPr lang="en-US" dirty="0" smtClean="0"/>
              <a:t>If reporting is done in person, keep a log with dates, descriptions of what was reported and what instructions were provided, and the name of the SSA employee. </a:t>
            </a:r>
          </a:p>
          <a:p>
            <a:r>
              <a:rPr lang="en-US" dirty="0" smtClean="0"/>
              <a:t>If working, pay stubs should be mailed to SSA or submitted in person.  A receipt should be provided. </a:t>
            </a:r>
            <a:endParaRPr lang="en-US" dirty="0"/>
          </a:p>
        </p:txBody>
      </p:sp>
    </p:spTree>
    <p:extLst>
      <p:ext uri="{BB962C8B-B14F-4D97-AF65-F5344CB8AC3E}">
        <p14:creationId xmlns:p14="http://schemas.microsoft.com/office/powerpoint/2010/main" val="29141766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Reporting Earned Income for a Title II Beneficiary</a:t>
            </a:r>
            <a:endParaRPr lang="en-US" dirty="0"/>
          </a:p>
        </p:txBody>
      </p:sp>
      <p:sp>
        <p:nvSpPr>
          <p:cNvPr id="3" name="Content Placeholder 2"/>
          <p:cNvSpPr>
            <a:spLocks noGrp="1"/>
          </p:cNvSpPr>
          <p:nvPr>
            <p:ph sz="quarter" idx="1"/>
          </p:nvPr>
        </p:nvSpPr>
        <p:spPr>
          <a:xfrm>
            <a:off x="533400" y="1600200"/>
            <a:ext cx="7391400" cy="4873752"/>
          </a:xfrm>
        </p:spPr>
        <p:txBody>
          <a:bodyPr>
            <a:normAutofit fontScale="92500" lnSpcReduction="10000"/>
          </a:bodyPr>
          <a:lstStyle/>
          <a:p>
            <a:pPr marL="0" indent="0">
              <a:buNone/>
            </a:pPr>
            <a:r>
              <a:rPr lang="en-US" altLang="en-US" b="1" dirty="0" smtClean="0"/>
              <a:t>Let’s review how earned income is treated by SSDI/CDB/DWB:</a:t>
            </a:r>
            <a:endParaRPr lang="en-US" altLang="en-US" dirty="0" smtClean="0"/>
          </a:p>
          <a:p>
            <a:pPr marL="457200" indent="-457200">
              <a:buFont typeface="+mj-lt"/>
              <a:buAutoNum type="arabicPeriod"/>
            </a:pPr>
            <a:r>
              <a:rPr lang="en-US" altLang="en-US" dirty="0" smtClean="0"/>
              <a:t>Gross earnings under $810 per month have no impact on benefits and use no work incentives.</a:t>
            </a:r>
          </a:p>
          <a:p>
            <a:pPr marL="457200" indent="-457200">
              <a:buFont typeface="+mj-lt"/>
              <a:buAutoNum type="arabicPeriod"/>
            </a:pPr>
            <a:r>
              <a:rPr lang="en-US" dirty="0" smtClean="0"/>
              <a:t>Gross earnings over $810 per month will trigger usage of Trial Work Period months. During the TWP, beneficiaries can earn an unlimited amount and be guaranteed to retain benefits.</a:t>
            </a:r>
          </a:p>
          <a:p>
            <a:pPr marL="457200" indent="-457200">
              <a:buFont typeface="+mj-lt"/>
              <a:buAutoNum type="arabicPeriod"/>
            </a:pPr>
            <a:r>
              <a:rPr lang="en-US" dirty="0" smtClean="0"/>
              <a:t>If the TWP ends, SSA will evaluate earnings to see if the beneficiary is engaging in Substantial Gainful Activity (SGA).  Countable earnings over $1,130 in 2016 would be considered SGA. </a:t>
            </a:r>
          </a:p>
          <a:p>
            <a:pPr marL="457200" indent="-457200">
              <a:buFont typeface="+mj-lt"/>
              <a:buAutoNum type="arabicPeriod"/>
            </a:pPr>
            <a:r>
              <a:rPr lang="en-US" dirty="0" smtClean="0"/>
              <a:t>Beneficiaries who earn less than the SGA guideline will never lose benefits due to work.</a:t>
            </a:r>
            <a:endParaRPr lang="en-US" dirty="0"/>
          </a:p>
        </p:txBody>
      </p:sp>
    </p:spTree>
    <p:extLst>
      <p:ext uri="{BB962C8B-B14F-4D97-AF65-F5344CB8AC3E}">
        <p14:creationId xmlns:p14="http://schemas.microsoft.com/office/powerpoint/2010/main" val="22844777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Reporting Earned Income for a Title II Beneficiary</a:t>
            </a:r>
            <a:endParaRPr lang="en-US" dirty="0"/>
          </a:p>
        </p:txBody>
      </p:sp>
      <p:sp>
        <p:nvSpPr>
          <p:cNvPr id="3" name="Content Placeholder 2"/>
          <p:cNvSpPr>
            <a:spLocks noGrp="1"/>
          </p:cNvSpPr>
          <p:nvPr>
            <p:ph sz="quarter" idx="1"/>
          </p:nvPr>
        </p:nvSpPr>
        <p:spPr>
          <a:xfrm>
            <a:off x="304800" y="1600200"/>
            <a:ext cx="7620000" cy="4873752"/>
          </a:xfrm>
        </p:spPr>
        <p:txBody>
          <a:bodyPr>
            <a:normAutofit fontScale="85000" lnSpcReduction="20000"/>
          </a:bodyPr>
          <a:lstStyle/>
          <a:p>
            <a:pPr>
              <a:buFontTx/>
              <a:buNone/>
            </a:pPr>
            <a:r>
              <a:rPr lang="en-US" altLang="en-US" b="1" dirty="0" smtClean="0"/>
              <a:t>	Step </a:t>
            </a:r>
            <a:r>
              <a:rPr lang="en-US" altLang="en-US" b="1" dirty="0"/>
              <a:t>1:</a:t>
            </a:r>
            <a:r>
              <a:rPr lang="en-US" altLang="en-US" dirty="0"/>
              <a:t>  Start by reporting the  start of employment or self-employment in WRITING!  Give SSA all the information they </a:t>
            </a:r>
            <a:r>
              <a:rPr lang="en-US" altLang="en-US" dirty="0" smtClean="0"/>
              <a:t>need by using the Notice of Change in Earnings Status. </a:t>
            </a:r>
            <a:r>
              <a:rPr lang="en-US" altLang="en-US" dirty="0"/>
              <a:t>Keep a copy and mail the original to the local Field Office.</a:t>
            </a:r>
          </a:p>
          <a:p>
            <a:pPr>
              <a:buFontTx/>
              <a:buNone/>
            </a:pPr>
            <a:endParaRPr lang="en-US" altLang="en-US" dirty="0"/>
          </a:p>
          <a:p>
            <a:pPr>
              <a:buFontTx/>
              <a:buNone/>
            </a:pPr>
            <a:r>
              <a:rPr lang="en-US" altLang="en-US" dirty="0"/>
              <a:t>	</a:t>
            </a:r>
            <a:r>
              <a:rPr lang="en-US" altLang="en-US" b="1" dirty="0"/>
              <a:t>Step 2:</a:t>
            </a:r>
            <a:r>
              <a:rPr lang="en-US" altLang="en-US" dirty="0"/>
              <a:t>  Help the beneficiary complete the Work Activity Report (Form SSA-820/821).  Be sure to warn the beneficiary that a form will be coming in the mail and to call you when it arrives!  Keep a copy!</a:t>
            </a:r>
          </a:p>
          <a:p>
            <a:pPr>
              <a:buFontTx/>
              <a:buNone/>
            </a:pPr>
            <a:endParaRPr lang="en-US" altLang="en-US" dirty="0"/>
          </a:p>
          <a:p>
            <a:pPr>
              <a:buFontTx/>
              <a:buNone/>
            </a:pPr>
            <a:r>
              <a:rPr lang="en-US" altLang="en-US" dirty="0"/>
              <a:t>	</a:t>
            </a:r>
            <a:r>
              <a:rPr lang="en-US" altLang="en-US" b="1" dirty="0"/>
              <a:t>Step 3:</a:t>
            </a:r>
            <a:r>
              <a:rPr lang="en-US" altLang="en-US" dirty="0"/>
              <a:t>  Save all pay stubs and evidence of IRWE/Subsidy and submit it to SSA in one package near the end of the TWP so that an SGA determination may be made.  </a:t>
            </a:r>
          </a:p>
          <a:p>
            <a:pPr>
              <a:buFontTx/>
              <a:buNone/>
            </a:pPr>
            <a:endParaRPr lang="en-US" altLang="en-US" dirty="0"/>
          </a:p>
          <a:p>
            <a:pPr>
              <a:buFontTx/>
              <a:buNone/>
            </a:pPr>
            <a:r>
              <a:rPr lang="en-US" altLang="en-US" dirty="0"/>
              <a:t>	</a:t>
            </a:r>
            <a:r>
              <a:rPr lang="en-US" altLang="en-US" b="1" dirty="0"/>
              <a:t>Step 4:  </a:t>
            </a:r>
            <a:r>
              <a:rPr lang="en-US" altLang="en-US" dirty="0"/>
              <a:t>Continue to retain all wage information and submit it to SSA whenever requested or when wages should cause a benefits change.</a:t>
            </a:r>
          </a:p>
          <a:p>
            <a:endParaRPr lang="en-US" dirty="0"/>
          </a:p>
        </p:txBody>
      </p:sp>
    </p:spTree>
    <p:extLst>
      <p:ext uri="{BB962C8B-B14F-4D97-AF65-F5344CB8AC3E}">
        <p14:creationId xmlns:p14="http://schemas.microsoft.com/office/powerpoint/2010/main" val="29702897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304800"/>
            <a:ext cx="8229600" cy="914400"/>
          </a:xfrm>
        </p:spPr>
        <p:txBody>
          <a:bodyPr>
            <a:normAutofit fontScale="90000"/>
          </a:bodyPr>
          <a:lstStyle/>
          <a:p>
            <a:r>
              <a:rPr lang="en-US" altLang="en-US" dirty="0" smtClean="0"/>
              <a:t>More suggestions for helping with wage reporting</a:t>
            </a:r>
          </a:p>
        </p:txBody>
      </p:sp>
      <p:sp>
        <p:nvSpPr>
          <p:cNvPr id="11267" name="Content Placeholder 2"/>
          <p:cNvSpPr>
            <a:spLocks noGrp="1"/>
          </p:cNvSpPr>
          <p:nvPr>
            <p:ph idx="1"/>
          </p:nvPr>
        </p:nvSpPr>
        <p:spPr>
          <a:xfrm>
            <a:off x="304800" y="1371600"/>
            <a:ext cx="8153400" cy="4724400"/>
          </a:xfrm>
        </p:spPr>
        <p:txBody>
          <a:bodyPr>
            <a:normAutofit fontScale="92500"/>
          </a:bodyPr>
          <a:lstStyle/>
          <a:p>
            <a:r>
              <a:rPr lang="en-US" altLang="en-US" dirty="0"/>
              <a:t>R</a:t>
            </a:r>
            <a:r>
              <a:rPr lang="en-US" altLang="en-US" dirty="0" smtClean="0"/>
              <a:t>efer ALL working beneficiaries to the local WIPA Project for benefits counseling.</a:t>
            </a:r>
          </a:p>
          <a:p>
            <a:endParaRPr lang="en-US" altLang="en-US" dirty="0"/>
          </a:p>
          <a:p>
            <a:r>
              <a:rPr lang="en-US" altLang="en-US" dirty="0" smtClean="0"/>
              <a:t>Benefits counseling should begin BEFORE the person starts working, if possible.</a:t>
            </a:r>
          </a:p>
          <a:p>
            <a:endParaRPr lang="en-US" altLang="en-US" dirty="0"/>
          </a:p>
          <a:p>
            <a:r>
              <a:rPr lang="en-US" altLang="en-US" dirty="0" smtClean="0"/>
              <a:t>WIPA projects do NOT report for beneficiaries.  They teach beneficiaries how to report correctly, provide support with managing benefits, and help resolve problems.</a:t>
            </a:r>
          </a:p>
          <a:p>
            <a:endParaRPr lang="en-US" altLang="en-US" dirty="0" smtClean="0"/>
          </a:p>
          <a:p>
            <a:r>
              <a:rPr lang="en-US" altLang="en-US" dirty="0" smtClean="0"/>
              <a:t>The current WIPA Project in Louisville is operated by the Center for Accessible Living.  Call 589-6620.</a:t>
            </a:r>
          </a:p>
          <a:p>
            <a:pPr>
              <a:buFontTx/>
              <a:buNone/>
            </a:pPr>
            <a:endParaRPr lang="en-US" altLang="en-US" dirty="0" smtClean="0"/>
          </a:p>
          <a:p>
            <a:pPr>
              <a:buFontTx/>
              <a:buNone/>
            </a:pPr>
            <a:endParaRPr lang="en-US" altLang="en-US" dirty="0" smtClean="0"/>
          </a:p>
        </p:txBody>
      </p:sp>
    </p:spTree>
    <p:extLst>
      <p:ext uri="{BB962C8B-B14F-4D97-AF65-F5344CB8AC3E}">
        <p14:creationId xmlns:p14="http://schemas.microsoft.com/office/powerpoint/2010/main" val="21744072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Managing SSI Benefits</a:t>
            </a:r>
            <a:endParaRPr lang="en-US" dirty="0"/>
          </a:p>
        </p:txBody>
      </p:sp>
      <p:sp>
        <p:nvSpPr>
          <p:cNvPr id="3" name="Content Placeholder 2"/>
          <p:cNvSpPr>
            <a:spLocks noGrp="1"/>
          </p:cNvSpPr>
          <p:nvPr>
            <p:ph sz="quarter" idx="1"/>
          </p:nvPr>
        </p:nvSpPr>
        <p:spPr>
          <a:xfrm>
            <a:off x="457200" y="1524000"/>
            <a:ext cx="7467600" cy="4949952"/>
          </a:xfrm>
        </p:spPr>
        <p:txBody>
          <a:bodyPr>
            <a:normAutofit fontScale="92500" lnSpcReduction="20000"/>
          </a:bodyPr>
          <a:lstStyle/>
          <a:p>
            <a:r>
              <a:rPr lang="en-US" dirty="0" smtClean="0"/>
              <a:t>SSI is a form of federal welfare which is very strictly means-tested.  All countable forms of income and resources are considered during eligibility determinations. </a:t>
            </a:r>
          </a:p>
          <a:p>
            <a:r>
              <a:rPr lang="en-US" dirty="0" smtClean="0"/>
              <a:t>SSI eligibility and payment amounts are determined on a month-by-month basis.  SSI payments are reduced by how much countable income the beneficiary has using a standard formula.  The maximum SSI payment for an individual in 2016 is $733.</a:t>
            </a:r>
          </a:p>
          <a:p>
            <a:r>
              <a:rPr lang="en-US" dirty="0" smtClean="0"/>
              <a:t>Each calendar year, SSA conducts an annual redetermination of all SSI recipients.  They review all income, resources and other factors to make sure the payments received were correct.  </a:t>
            </a:r>
          </a:p>
          <a:p>
            <a:r>
              <a:rPr lang="en-US" dirty="0" smtClean="0"/>
              <a:t>If too much SSI was paid, the individual typically will be required to pay the overage back.  </a:t>
            </a:r>
            <a:endParaRPr lang="en-US" dirty="0"/>
          </a:p>
        </p:txBody>
      </p:sp>
    </p:spTree>
    <p:extLst>
      <p:ext uri="{BB962C8B-B14F-4D97-AF65-F5344CB8AC3E}">
        <p14:creationId xmlns:p14="http://schemas.microsoft.com/office/powerpoint/2010/main" val="6240680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3023</TotalTime>
  <Words>1752</Words>
  <Application>Microsoft Office PowerPoint</Application>
  <PresentationFormat>On-screen Show (4:3)</PresentationFormat>
  <Paragraphs>137</Paragraphs>
  <Slides>21</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宋体</vt:lpstr>
      <vt:lpstr>Calibri</vt:lpstr>
      <vt:lpstr>Century Schoolbook</vt:lpstr>
      <vt:lpstr>华文楷体</vt:lpstr>
      <vt:lpstr>Times New Roman</vt:lpstr>
      <vt:lpstr>Wingdings</vt:lpstr>
      <vt:lpstr>Wingdings 2</vt:lpstr>
      <vt:lpstr>Oriel</vt:lpstr>
      <vt:lpstr>Managing Social Security Disability Benefits: What Provider Agencies Need to Know </vt:lpstr>
      <vt:lpstr>Common Myths about SSA Disability Benefits</vt:lpstr>
      <vt:lpstr>The Truth about Managing SSA Disability Benefits</vt:lpstr>
      <vt:lpstr>Managing Title II Disability Benefits</vt:lpstr>
      <vt:lpstr>How should information be reported to SSA?</vt:lpstr>
      <vt:lpstr>Reporting Earned Income for a Title II Beneficiary</vt:lpstr>
      <vt:lpstr>Reporting Earned Income for a Title II Beneficiary</vt:lpstr>
      <vt:lpstr>More suggestions for helping with wage reporting</vt:lpstr>
      <vt:lpstr>Managing SSI Benefits</vt:lpstr>
      <vt:lpstr>What Needs to be Reported in the SSI Program</vt:lpstr>
      <vt:lpstr>Reporting in the SSI Program</vt:lpstr>
      <vt:lpstr>Ways to Report Wages in the SSI Program</vt:lpstr>
      <vt:lpstr>Should  SSI Recipients Send in Pay Stubs every month?</vt:lpstr>
      <vt:lpstr>Automated Wage Reporting</vt:lpstr>
      <vt:lpstr>Good Candidates for SSITWR</vt:lpstr>
      <vt:lpstr>Who May NOT Use the SSITWR System</vt:lpstr>
      <vt:lpstr>Automated Wage reporting is NOT Required!</vt:lpstr>
      <vt:lpstr>The individual placing the call must be able to:</vt:lpstr>
      <vt:lpstr>Emphasize to the individual that:</vt:lpstr>
      <vt:lpstr>If Reporting by Mail or Fax</vt:lpstr>
      <vt:lpstr>Final Words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SSA Disability Benefits: What Provider Agencies Need to Know</dc:title>
  <dc:creator>Lucy Miller</dc:creator>
  <cp:lastModifiedBy>Whaley, Katie Wolf</cp:lastModifiedBy>
  <cp:revision>13</cp:revision>
  <dcterms:created xsi:type="dcterms:W3CDTF">2015-06-23T14:29:58Z</dcterms:created>
  <dcterms:modified xsi:type="dcterms:W3CDTF">2016-04-27T18:05:27Z</dcterms:modified>
</cp:coreProperties>
</file>